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7" r:id="rId2"/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F1B3C-8EB5-4E46-B31B-6EC8D6C68E0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197112-F581-40C4-AE62-FFB8B8EE3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26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6CF3B6-76AB-48E7-9E1F-1B82392EC28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068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3D3DE-4618-0A7F-6DEC-7BE6CA4913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42E44B-200B-D8CC-5A3C-FED988D229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08CD6-9358-ADAC-49FA-FE8DE8C22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3EBF-B53B-4E6C-82E8-5EAAC3D093F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A8BF9-B0B0-922C-402D-CAC194F67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17CF7-D205-79CA-D0E9-B8FFFF4B6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96ED-B074-419F-AFA4-637E5F79A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785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C02D1-63B7-0B75-66D1-A97C22AA1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2DC454-1B65-8EFB-C0C4-073342F30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7F8A1-0704-BDEA-961C-C40EF92BE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3EBF-B53B-4E6C-82E8-5EAAC3D093F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392A6-80AD-D9D6-667B-F5BD84BF4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44D31-8744-6EB2-0E4A-DA525DF7B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96ED-B074-419F-AFA4-637E5F79A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958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3A8984-E772-6214-CC2A-25271E5804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DCF3CB-71EB-1407-66C5-F836B946C9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94A1F-24CE-240E-27CF-85B6000D7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3EBF-B53B-4E6C-82E8-5EAAC3D093F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0A1302-6976-08FE-1538-3781A963A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75549-B895-124B-FBC2-DDA80A5BB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96ED-B074-419F-AFA4-637E5F79A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48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F007D-F571-6BDC-0FC7-01013C037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04F84-0D28-E14C-8DF7-E96309D5D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7A038-4CDC-C4FF-44C0-9437CB6CD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3EBF-B53B-4E6C-82E8-5EAAC3D093F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83758-61FD-40B2-C3FA-E7F516047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7070D-45C3-057A-1D7A-CAB805FCB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96ED-B074-419F-AFA4-637E5F79A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57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C0C38-80DE-F658-6623-EE8D18BAB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D766CC-5059-74BE-4504-37165F45F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F5CDE-B8CA-2853-2A1E-AB069657C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3EBF-B53B-4E6C-82E8-5EAAC3D093F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DF9E1-6EFA-ACFD-EEC0-1A80874B8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F1FCF-5B98-C490-7477-EDE19A851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96ED-B074-419F-AFA4-637E5F79A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26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45A06-CA16-C776-D078-553AE601C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96850-E35A-17BA-3E78-4388900FB5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AA96F6-AF38-24BB-75E6-7266009E0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2E596-7AA7-761C-CAFA-8D6D54D1E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3EBF-B53B-4E6C-82E8-5EAAC3D093F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078925-8E57-879E-27D4-2B6E1A23B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BE9F5C-47B2-C8DA-4894-42F205CD1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96ED-B074-419F-AFA4-637E5F79A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04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9765F-A538-4C20-AA17-23C2D242F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37D7D-A853-CE08-5DAC-5C61FDF38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A5321-12A6-DB34-39EC-94898D9420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B99EB0-853F-E571-518B-ECC960D690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1D3023-DDCF-7DDE-EA06-6A711AB2CC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F70D76-15CA-4E45-2CD3-68C0A2365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3EBF-B53B-4E6C-82E8-5EAAC3D093F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4DBEA9-F237-D2DB-6171-4D9DB382D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862300-3027-794E-0793-2680461EA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96ED-B074-419F-AFA4-637E5F79A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357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C9CCA-C53F-A428-E1AF-17461EE1A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FA03F-E7A6-AC6F-42D0-E6A0A9242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3EBF-B53B-4E6C-82E8-5EAAC3D093F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C01C09-EDA3-832A-51A8-B4E1E9B98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993FC3-1744-3650-D9F6-7FA452ADB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96ED-B074-419F-AFA4-637E5F79A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038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76EDCB-2053-1011-C48F-B6EE88AAD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3EBF-B53B-4E6C-82E8-5EAAC3D093F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6617D3-BD85-B48E-BAF2-72D128956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305835-C2C9-0F45-5C0D-712222A05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96ED-B074-419F-AFA4-637E5F79A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2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B7482-A217-75FF-7BB0-127FABDA7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B06C3-144D-29FD-1B73-4CD950F03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B50C03-A4F2-416A-A286-655ACB6E4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2FA83E-EBE7-950C-C5CC-92C24ECB0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3EBF-B53B-4E6C-82E8-5EAAC3D093F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F591F-D081-C94F-C629-C1E697CAB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00D60F-A8F1-C65C-6208-8A5583AAF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96ED-B074-419F-AFA4-637E5F79A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09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69889-8634-428B-D33D-5B6879B34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A4F8D4-A4CA-53F5-AC65-1EBCF3F144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AFCBD5-929C-B3A2-EBDE-CFBB2BAEFE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C2339D-B13D-AF93-959A-F95EC5FA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3EBF-B53B-4E6C-82E8-5EAAC3D093F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F6EF56-7B3D-4FCA-2B12-8CE1F63C2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FE07E-8610-C7EA-73B4-224AC257D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96ED-B074-419F-AFA4-637E5F79A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28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03B053-B65C-79F8-3A8E-2F3E96A3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94C65-9FAA-EF18-FB7B-2DEF6DBAD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FD4607-A118-83F0-7CBA-08735951AB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1E3EBF-B53B-4E6C-82E8-5EAAC3D093F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5AFA6F-7ED9-DE1F-AEF7-E9DC6D1783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5B387-1ABA-16A2-EF95-C885F75BEA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BA96ED-B074-419F-AFA4-637E5F79A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415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47C2235-7575-626B-E888-399D52C153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348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758AC043-F8AD-A62D-DF77-59EB62D65EB5}"/>
              </a:ext>
            </a:extLst>
          </p:cNvPr>
          <p:cNvSpPr txBox="1">
            <a:spLocks/>
          </p:cNvSpPr>
          <p:nvPr/>
        </p:nvSpPr>
        <p:spPr>
          <a:xfrm>
            <a:off x="1" y="92467"/>
            <a:ext cx="12267344" cy="6616558"/>
          </a:xfrm>
          <a:prstGeom prst="rect">
            <a:avLst/>
          </a:prstGeom>
          <a:noFill/>
        </p:spPr>
        <p:txBody>
          <a:bodyPr numCol="3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June 3 – 5:00 PM</a:t>
            </a:r>
          </a:p>
          <a:p>
            <a:pPr>
              <a:tabLst>
                <a:tab pos="3719513" algn="l"/>
              </a:tabLst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Submit contracts using an OSU template that are not tied to a purchase</a:t>
            </a:r>
          </a:p>
          <a:p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Request a brand-new supplier</a:t>
            </a:r>
          </a:p>
          <a:p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Submit a reimbursement request for a non-employee first time set up</a:t>
            </a:r>
          </a:p>
          <a:p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Enter an invoice not tied to a PO that requires a new supplier</a:t>
            </a:r>
          </a:p>
          <a:p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Submit a BennyBuy payment request that requires a new supplier</a:t>
            </a:r>
          </a:p>
          <a:p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Enter a Banner invoice that requires a new supplier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June 8 – 12:00 PM</a:t>
            </a:r>
          </a:p>
          <a:p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Submit requisitions </a:t>
            </a:r>
            <a:r>
              <a:rPr lang="en-US" sz="1200" b="1" dirty="0">
                <a:solidFill>
                  <a:srgbClr val="000000"/>
                </a:solidFill>
                <a:latin typeface="Aptos" panose="020B0004020202020204" pitchFamily="34" charset="0"/>
              </a:rPr>
              <a:t>under $25,000</a:t>
            </a: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 (Without purchase contracts, quotes requiring signature &amp; not construction-related or subject to BOLI PWR)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June 9 – 5:00 PM</a:t>
            </a:r>
          </a:p>
          <a:p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Enter an invoice tied to a purchase order</a:t>
            </a:r>
          </a:p>
          <a:p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Submit electronic supplier invoices through BennyBuy</a:t>
            </a:r>
          </a:p>
          <a:p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Create a receipt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June 10 – 5:00 PM</a:t>
            </a:r>
          </a:p>
          <a:p>
            <a:pPr>
              <a:lnSpc>
                <a:spcPct val="100000"/>
              </a:lnSpc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Approve purchases </a:t>
            </a:r>
            <a:r>
              <a:rPr lang="en-US" sz="1200" b="1" dirty="0">
                <a:solidFill>
                  <a:srgbClr val="000000"/>
                </a:solidFill>
                <a:latin typeface="Aptos" panose="020B0004020202020204" pitchFamily="34" charset="0"/>
              </a:rPr>
              <a:t>under $25,000 </a:t>
            </a: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(Without purchase contracts, quotes requiring signature &amp; non-construction related or subject to BOLI PWR)</a:t>
            </a:r>
          </a:p>
          <a:p>
            <a:pPr marL="112713" indent="0">
              <a:buNone/>
            </a:pPr>
            <a:endParaRPr lang="en-US" sz="1400" b="1" dirty="0">
              <a:solidFill>
                <a:schemeClr val="accent2"/>
              </a:solidFill>
              <a:latin typeface="Aptos" panose="020B0004020202020204" pitchFamily="34" charset="0"/>
            </a:endParaRPr>
          </a:p>
          <a:p>
            <a:pPr marL="112713" indent="0">
              <a:buNone/>
            </a:pPr>
            <a:endParaRPr lang="en-US" sz="1400" b="1" dirty="0">
              <a:solidFill>
                <a:schemeClr val="accent2"/>
              </a:solidFill>
              <a:latin typeface="Aptos" panose="020B0004020202020204" pitchFamily="34" charset="0"/>
            </a:endParaRPr>
          </a:p>
          <a:p>
            <a:pPr marL="112713" indent="0">
              <a:buNone/>
            </a:pPr>
            <a:r>
              <a:rPr lang="en-US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June 11</a:t>
            </a:r>
          </a:p>
          <a:p>
            <a:pPr marL="400050">
              <a:buNone/>
            </a:pPr>
            <a:r>
              <a:rPr lang="en-US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12:00 PM</a:t>
            </a:r>
          </a:p>
          <a:p>
            <a:pPr marL="4000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Request updates to an existing supplier (such as  an address change)</a:t>
            </a:r>
          </a:p>
          <a:p>
            <a:pPr marL="400050">
              <a:buFont typeface="Arial" panose="020B0604020202020204" pitchFamily="34" charset="0"/>
              <a:buNone/>
            </a:pPr>
            <a:r>
              <a:rPr lang="en-US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5:00 PM</a:t>
            </a:r>
          </a:p>
          <a:p>
            <a:pPr marL="4000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Approve purchase order invoices (</a:t>
            </a:r>
            <a:r>
              <a:rPr lang="en-US" sz="1200" i="1" dirty="0">
                <a:solidFill>
                  <a:srgbClr val="000000"/>
                </a:solidFill>
                <a:latin typeface="Aptos" panose="020B0004020202020204" pitchFamily="34" charset="0"/>
              </a:rPr>
              <a:t>All Approvers</a:t>
            </a: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)</a:t>
            </a:r>
          </a:p>
          <a:p>
            <a:pPr marL="400050">
              <a:buNone/>
            </a:pPr>
            <a:r>
              <a:rPr lang="en-US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June 12 – 5:00 PM – </a:t>
            </a:r>
            <a:r>
              <a:rPr lang="en-US" sz="1400" b="1" i="1" u="sng" dirty="0">
                <a:solidFill>
                  <a:schemeClr val="accent2"/>
                </a:solidFill>
                <a:latin typeface="Aptos" panose="020B0004020202020204" pitchFamily="34" charset="0"/>
              </a:rPr>
              <a:t>Banner Snapshot</a:t>
            </a:r>
            <a:endParaRPr lang="en-US" sz="1200" b="1" i="1" u="sng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4000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Request new activity codes be added to Concur</a:t>
            </a:r>
          </a:p>
          <a:p>
            <a:pPr marL="400050">
              <a:buNone/>
            </a:pPr>
            <a:r>
              <a:rPr lang="en-US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June 17 – 5:00 PM</a:t>
            </a:r>
          </a:p>
          <a:p>
            <a:pPr marL="4000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Submit an expense report in Concur</a:t>
            </a:r>
          </a:p>
          <a:p>
            <a:pPr marL="4000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Reconcile  Banner FY26 cash advances</a:t>
            </a:r>
          </a:p>
          <a:p>
            <a:pPr marL="4000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Request Concur budget authority changes</a:t>
            </a:r>
          </a:p>
          <a:p>
            <a:pPr marL="400050">
              <a:buNone/>
            </a:pPr>
            <a:r>
              <a:rPr lang="en-US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June 18 – 5:00 PM</a:t>
            </a:r>
            <a:endParaRPr lang="en-US" sz="1400" b="1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4000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Submit a reimbursement request for existing non-employees</a:t>
            </a:r>
          </a:p>
          <a:p>
            <a:pPr marL="4000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Request Concur budget authority delegation</a:t>
            </a:r>
          </a:p>
          <a:p>
            <a:pPr marL="400050">
              <a:buNone/>
            </a:pPr>
            <a:r>
              <a:rPr lang="en-US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June 22 – 5:00 PM</a:t>
            </a:r>
          </a:p>
          <a:p>
            <a:pPr marL="4000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Enter a non-PO invoice for existing suppliers</a:t>
            </a:r>
          </a:p>
          <a:p>
            <a:pPr marL="4000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Submit a BennyBuy payment request (for existing suppliers</a:t>
            </a:r>
          </a:p>
          <a:p>
            <a:pPr marL="4000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Enter a Banner non-PO invoice for existing suppliers</a:t>
            </a:r>
          </a:p>
          <a:p>
            <a:pPr marL="225425" indent="0">
              <a:buNone/>
            </a:pPr>
            <a:endParaRPr lang="en-US" sz="1400" b="1" dirty="0">
              <a:solidFill>
                <a:schemeClr val="accent2"/>
              </a:solidFill>
              <a:latin typeface="Aptos" panose="020B0004020202020204" pitchFamily="34" charset="0"/>
            </a:endParaRPr>
          </a:p>
          <a:p>
            <a:pPr marL="225425" indent="0">
              <a:buNone/>
            </a:pPr>
            <a:endParaRPr lang="en-US" sz="1400" b="1" dirty="0">
              <a:solidFill>
                <a:schemeClr val="accent2"/>
              </a:solidFill>
              <a:latin typeface="Aptos" panose="020B0004020202020204" pitchFamily="34" charset="0"/>
            </a:endParaRPr>
          </a:p>
          <a:p>
            <a:pPr marL="225425" indent="0">
              <a:buNone/>
            </a:pPr>
            <a:r>
              <a:rPr lang="en-US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June 23 – 5:00 PM</a:t>
            </a:r>
          </a:p>
          <a:p>
            <a:pPr marL="396875" indent="-1714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Approve expense reports in Concur</a:t>
            </a:r>
          </a:p>
          <a:p>
            <a:pPr marL="396875" indent="-1714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Approve travel requests in Concur</a:t>
            </a:r>
          </a:p>
          <a:p>
            <a:pPr marL="396875" indent="-1714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Submit a cash advance request in Concur</a:t>
            </a:r>
          </a:p>
          <a:p>
            <a:pPr marL="225425" indent="0">
              <a:buNone/>
            </a:pPr>
            <a:r>
              <a:rPr lang="en-US" sz="1400" b="1" dirty="0">
                <a:solidFill>
                  <a:schemeClr val="accent2"/>
                </a:solidFill>
                <a:latin typeface="Aptos" panose="020B0004020202020204" pitchFamily="34" charset="0"/>
              </a:rPr>
              <a:t>June 26 – 5:00 PM</a:t>
            </a:r>
          </a:p>
          <a:p>
            <a:pPr marL="396875" indent="-1714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Approve cash advance requests in Concur</a:t>
            </a:r>
          </a:p>
          <a:p>
            <a:pPr marL="396875" indent="-1714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Approve non-employee reimbursements</a:t>
            </a:r>
          </a:p>
          <a:p>
            <a:pPr marL="396875" indent="-1714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Approve BennyBuy non-PO invoices</a:t>
            </a:r>
          </a:p>
          <a:p>
            <a:pPr marL="396875" indent="-1714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Approve BennyBuy payment request</a:t>
            </a:r>
          </a:p>
          <a:p>
            <a:pPr marL="396875" indent="-171450"/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Approve Banner non-PO invoices</a:t>
            </a:r>
          </a:p>
          <a:p>
            <a:pPr marL="225425" indent="0">
              <a:buNone/>
            </a:pPr>
            <a:r>
              <a:rPr lang="en-US" sz="1400" b="1" dirty="0">
                <a:solidFill>
                  <a:schemeClr val="accent2"/>
                </a:solidFill>
              </a:rPr>
              <a:t>June 30 </a:t>
            </a:r>
          </a:p>
          <a:p>
            <a:pPr marL="225425" indent="0">
              <a:buNone/>
            </a:pPr>
            <a:r>
              <a:rPr lang="en-US" sz="1400" b="1" dirty="0">
                <a:solidFill>
                  <a:schemeClr val="accent2"/>
                </a:solidFill>
              </a:rPr>
              <a:t>3:00 PM</a:t>
            </a:r>
          </a:p>
          <a:p>
            <a:pPr marL="396875" indent="-171450"/>
            <a:r>
              <a:rPr lang="en-US" sz="1200" dirty="0"/>
              <a:t>Final Accounts Payable check run</a:t>
            </a:r>
          </a:p>
          <a:p>
            <a:pPr marL="396875" indent="-171450"/>
            <a:r>
              <a:rPr lang="en-US" sz="1200" dirty="0"/>
              <a:t>Final Athletics check run</a:t>
            </a:r>
          </a:p>
          <a:p>
            <a:pPr marL="225425" indent="0">
              <a:buNone/>
            </a:pPr>
            <a:r>
              <a:rPr lang="en-US" sz="1400" b="1" dirty="0">
                <a:solidFill>
                  <a:schemeClr val="accent2"/>
                </a:solidFill>
              </a:rPr>
              <a:t>5:00 PM</a:t>
            </a:r>
          </a:p>
          <a:p>
            <a:pPr marL="396875" indent="-171450"/>
            <a:r>
              <a:rPr lang="en-US" sz="1200" dirty="0"/>
              <a:t>Departments can email invoices to Accounts Payable</a:t>
            </a:r>
          </a:p>
          <a:p>
            <a:pPr marL="225425" indent="0">
              <a:buNone/>
            </a:pPr>
            <a:endParaRPr lang="en-US" sz="1200" b="1" dirty="0">
              <a:solidFill>
                <a:schemeClr val="accent2"/>
              </a:solidFill>
            </a:endParaRPr>
          </a:p>
          <a:p>
            <a:pPr marL="225425" indent="0" algn="ctr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225425" indent="0" algn="ctr">
              <a:buNone/>
            </a:pPr>
            <a:r>
              <a:rPr lang="en-US" sz="2000" b="1" dirty="0">
                <a:solidFill>
                  <a:schemeClr val="accent2"/>
                </a:solidFill>
              </a:rPr>
              <a:t>July 6 </a:t>
            </a:r>
          </a:p>
          <a:p>
            <a:pPr marL="225425" indent="0" algn="ctr">
              <a:buNone/>
            </a:pPr>
            <a:r>
              <a:rPr lang="en-US" sz="2000" b="1" dirty="0">
                <a:solidFill>
                  <a:schemeClr val="accent2"/>
                </a:solidFill>
              </a:rPr>
              <a:t>Workday Go Live!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D9D64CD-5EEA-A7FB-5AF6-9AF0E0D8245B}"/>
              </a:ext>
            </a:extLst>
          </p:cNvPr>
          <p:cNvCxnSpPr>
            <a:cxnSpLocks/>
          </p:cNvCxnSpPr>
          <p:nvPr/>
        </p:nvCxnSpPr>
        <p:spPr>
          <a:xfrm>
            <a:off x="4161035" y="0"/>
            <a:ext cx="0" cy="68580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FA87261-B6CF-29FE-20A3-9C0E07ED3435}"/>
              </a:ext>
            </a:extLst>
          </p:cNvPr>
          <p:cNvCxnSpPr>
            <a:cxnSpLocks/>
          </p:cNvCxnSpPr>
          <p:nvPr/>
        </p:nvCxnSpPr>
        <p:spPr>
          <a:xfrm>
            <a:off x="8182081" y="-16776"/>
            <a:ext cx="16721" cy="687477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6" name="Graphic 25" descr="Clapping hands with solid fill">
            <a:extLst>
              <a:ext uri="{FF2B5EF4-FFF2-40B4-BE49-F238E27FC236}">
                <a16:creationId xmlns:a16="http://schemas.microsoft.com/office/drawing/2014/main" id="{352BE1E5-F0AF-BF3E-E060-6BAE8A9D3FF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37546">
            <a:off x="8417006" y="5267720"/>
            <a:ext cx="1007610" cy="891974"/>
          </a:xfrm>
          <a:prstGeom prst="rect">
            <a:avLst/>
          </a:prstGeom>
        </p:spPr>
      </p:pic>
      <p:pic>
        <p:nvPicPr>
          <p:cNvPr id="28" name="Graphic 27" descr="Fireworks with solid fill">
            <a:extLst>
              <a:ext uri="{FF2B5EF4-FFF2-40B4-BE49-F238E27FC236}">
                <a16:creationId xmlns:a16="http://schemas.microsoft.com/office/drawing/2014/main" id="{A5F9B36C-16E7-C458-C7A7-D6FEA68ACC2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831603" y="5207377"/>
            <a:ext cx="675843" cy="675843"/>
          </a:xfrm>
          <a:prstGeom prst="rect">
            <a:avLst/>
          </a:prstGeom>
        </p:spPr>
      </p:pic>
      <p:pic>
        <p:nvPicPr>
          <p:cNvPr id="32" name="Graphic 31" descr="Champagne glasses with solid fill">
            <a:extLst>
              <a:ext uri="{FF2B5EF4-FFF2-40B4-BE49-F238E27FC236}">
                <a16:creationId xmlns:a16="http://schemas.microsoft.com/office/drawing/2014/main" id="{CAE1B302-FDD8-2811-5BC1-C29DC8E40CC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138810" y="5207377"/>
            <a:ext cx="774082" cy="774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750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328</Words>
  <Application>Microsoft Office PowerPoint</Application>
  <PresentationFormat>Widescreen</PresentationFormat>
  <Paragraphs>58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Atwood, Christine</dc:creator>
  <cp:lastModifiedBy>Atwood, Christine</cp:lastModifiedBy>
  <cp:revision>2</cp:revision>
  <dcterms:created xsi:type="dcterms:W3CDTF">2026-04-13T15:53:08Z</dcterms:created>
  <dcterms:modified xsi:type="dcterms:W3CDTF">2026-04-13T16:07:46Z</dcterms:modified>
</cp:coreProperties>
</file>